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Slides/notesSlide13.xml" ContentType="application/vnd.openxmlformats-officedocument.presentationml.notesSlide+xml"/>
  <Override PartName="/ppt/notesSlides/_rels/notesSlide1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media/image9.jpeg" ContentType="image/jpeg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  <Override PartName="/ppt/media/image17.jpeg" ContentType="image/jpeg"/>
  <Override PartName="/ppt/media/image18.jpeg" ContentType="image/jpeg"/>
  <Override PartName="/ppt/media/image19.jpeg" ContentType="image/jpeg"/>
  <Override PartName="/ppt/media/image20.jpeg" ContentType="image/jpeg"/>
  <Override PartName="/ppt/media/image21.jpeg" ContentType="image/jpeg"/>
  <Override PartName="/ppt/media/image22.jpeg" ContentType="image/jpeg"/>
  <Override PartName="/ppt/media/image23.jpeg" ContentType="image/jpeg"/>
  <Override PartName="/ppt/media/image24.jpeg" ContentType="image/jpeg"/>
  <Override PartName="/ppt/media/image25.jpeg" ContentType="image/jpeg"/>
  <Override PartName="/ppt/media/image26.jpeg" ContentType="image/jpeg"/>
  <Override PartName="/ppt/media/image27.jpeg" ContentType="image/jpeg"/>
  <Override PartName="/ppt/media/image28.jpeg" ContentType="image/jpeg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
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modifier le format des notes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&lt;en-tête&gt;</a:t>
            </a:r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&lt;date/heure&gt;</a:t>
            </a:r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2F18A6FB-DCC6-4546-8D88-A0789A7EA1DE}" type="slidenum">
              <a:rPr b="0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&lt;numéro&gt;</a:t>
            </a:fld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A562053-5FDE-4301-8F4A-80E858325581}" type="slidenum">
              <a:rPr b="0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fr-FR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Cliquez et modifiez le titre</a:t>
            </a:r>
            <a:endParaRPr b="0" lang="fr-FR" sz="6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F16C3E84-EE86-4636-9247-A39618B8F158}" type="datetime">
              <a:rPr b="0" lang="fr-F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21/01/2018</a:t>
            </a:fld>
            <a:endParaRPr b="0" lang="fr-FR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fr-F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4EB1D72-E9F9-41D2-8BB7-AD339801C212}" type="slidenum">
              <a:rPr b="0" lang="fr-F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Cliquez pour éditer le format du plan de texte</a:t>
            </a:r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niveau de plan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Troisième niveau de plan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Quatrième niveau de plan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Cliquez et modifiez le titre</a:t>
            </a:r>
            <a:endParaRPr b="0" lang="fr-F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Cliquez pour modifier les styles du texte du masque</a:t>
            </a:r>
            <a:endParaRPr b="0" lang="fr-F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Deuxième niveau</a:t>
            </a:r>
            <a:endParaRPr b="0" lang="fr-F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Troisième niveau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Quatrième niveau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Cinquième niveau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26277252-22B3-414D-87FF-8EC4953C4886}" type="datetime">
              <a:rPr b="0" lang="fr-F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21/01/2018</a:t>
            </a:fld>
            <a:endParaRPr b="0" lang="fr-FR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fr-F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9605BB3-431A-4F83-BEEA-A6DFAD53D2A5}" type="slidenum">
              <a:rPr b="0" lang="fr-F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jpeg"/><Relationship Id="rId3" Type="http://schemas.openxmlformats.org/officeDocument/2006/relationships/image" Target="../media/image18.jpeg"/><Relationship Id="rId4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image" Target="../media/image24.jpe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image" Target="../media/image27.jpe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jpe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jpeg"/><Relationship Id="rId3" Type="http://schemas.openxmlformats.org/officeDocument/2006/relationships/image" Target="../media/image14.jpe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645920" y="-89424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fr-FR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Simone MARTINI </a:t>
            </a:r>
            <a:endParaRPr b="0" lang="fr-FR" sz="6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1523880" y="150912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fr-F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1280/85 - 1344</a:t>
            </a:r>
            <a:endParaRPr b="0" lang="fr-F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9" name="Image 4" descr=""/>
          <p:cNvPicPr/>
          <p:nvPr/>
        </p:nvPicPr>
        <p:blipFill>
          <a:blip r:embed="rId1"/>
          <a:stretch/>
        </p:blipFill>
        <p:spPr>
          <a:xfrm>
            <a:off x="507960" y="2346840"/>
            <a:ext cx="3182400" cy="4439880"/>
          </a:xfrm>
          <a:prstGeom prst="rect">
            <a:avLst/>
          </a:prstGeom>
          <a:ln>
            <a:noFill/>
          </a:ln>
        </p:spPr>
      </p:pic>
      <p:pic>
        <p:nvPicPr>
          <p:cNvPr id="90" name="Image 5" descr=""/>
          <p:cNvPicPr/>
          <p:nvPr/>
        </p:nvPicPr>
        <p:blipFill>
          <a:blip r:embed="rId2"/>
          <a:stretch/>
        </p:blipFill>
        <p:spPr>
          <a:xfrm>
            <a:off x="4569480" y="2346840"/>
            <a:ext cx="3004560" cy="4439880"/>
          </a:xfrm>
          <a:prstGeom prst="rect">
            <a:avLst/>
          </a:prstGeom>
          <a:ln>
            <a:noFill/>
          </a:ln>
        </p:spPr>
      </p:pic>
      <p:pic>
        <p:nvPicPr>
          <p:cNvPr id="91" name="Image 6" descr=""/>
          <p:cNvPicPr/>
          <p:nvPr/>
        </p:nvPicPr>
        <p:blipFill>
          <a:blip r:embed="rId3"/>
          <a:stretch/>
        </p:blipFill>
        <p:spPr>
          <a:xfrm>
            <a:off x="8752680" y="2346840"/>
            <a:ext cx="2793600" cy="4439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853560" y="25815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fr-F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L’âge de la maturité </a:t>
            </a:r>
            <a:endParaRPr b="0" lang="fr-FR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ransition spd="slow">
    <p:push dir="u"/>
  </p:transition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Espace réservé du contenu 3" descr=""/>
          <p:cNvPicPr/>
          <p:nvPr/>
        </p:nvPicPr>
        <p:blipFill>
          <a:blip r:embed="rId1"/>
          <a:stretch/>
        </p:blipFill>
        <p:spPr>
          <a:xfrm>
            <a:off x="675000" y="192240"/>
            <a:ext cx="5896080" cy="6502680"/>
          </a:xfrm>
          <a:prstGeom prst="rect">
            <a:avLst/>
          </a:prstGeom>
          <a:ln>
            <a:noFill/>
          </a:ln>
        </p:spPr>
      </p:pic>
      <p:sp>
        <p:nvSpPr>
          <p:cNvPr id="117" name="CustomShape 1"/>
          <p:cNvSpPr/>
          <p:nvPr/>
        </p:nvSpPr>
        <p:spPr>
          <a:xfrm>
            <a:off x="6571440" y="192240"/>
            <a:ext cx="466452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Vue de la chapelle de Saint Martin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Vers 1320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Fresque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Assise, église inférieure Saint François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Espace réservé du contenu 3" descr=""/>
          <p:cNvPicPr/>
          <p:nvPr/>
        </p:nvPicPr>
        <p:blipFill>
          <a:blip r:embed="rId1"/>
          <a:stretch/>
        </p:blipFill>
        <p:spPr>
          <a:xfrm>
            <a:off x="127080" y="315000"/>
            <a:ext cx="3809160" cy="4938480"/>
          </a:xfrm>
          <a:prstGeom prst="rect">
            <a:avLst/>
          </a:prstGeom>
          <a:ln>
            <a:noFill/>
          </a:ln>
        </p:spPr>
      </p:pic>
      <p:pic>
        <p:nvPicPr>
          <p:cNvPr id="119" name="Image 4" descr=""/>
          <p:cNvPicPr/>
          <p:nvPr/>
        </p:nvPicPr>
        <p:blipFill>
          <a:blip r:embed="rId2"/>
          <a:stretch/>
        </p:blipFill>
        <p:spPr>
          <a:xfrm>
            <a:off x="4172040" y="315000"/>
            <a:ext cx="3762720" cy="4938480"/>
          </a:xfrm>
          <a:prstGeom prst="rect">
            <a:avLst/>
          </a:prstGeom>
          <a:ln>
            <a:noFill/>
          </a:ln>
        </p:spPr>
      </p:pic>
      <p:pic>
        <p:nvPicPr>
          <p:cNvPr id="120" name="Image 5" descr=""/>
          <p:cNvPicPr/>
          <p:nvPr/>
        </p:nvPicPr>
        <p:blipFill>
          <a:blip r:embed="rId3"/>
          <a:stretch/>
        </p:blipFill>
        <p:spPr>
          <a:xfrm>
            <a:off x="8170560" y="315000"/>
            <a:ext cx="3731760" cy="4938480"/>
          </a:xfrm>
          <a:prstGeom prst="rect">
            <a:avLst/>
          </a:prstGeom>
          <a:ln>
            <a:noFill/>
          </a:ln>
        </p:spPr>
      </p:pic>
      <p:sp>
        <p:nvSpPr>
          <p:cNvPr id="121" name="CustomShape 1"/>
          <p:cNvSpPr/>
          <p:nvPr/>
        </p:nvSpPr>
        <p:spPr>
          <a:xfrm>
            <a:off x="8189280" y="5749920"/>
            <a:ext cx="36986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 Miracle de l’enfant ressuscité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4178520" y="5749920"/>
            <a:ext cx="3942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 songe de Saint Martin (scène 2)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752400" y="5749920"/>
            <a:ext cx="2558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Saint Louis de France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Espace réservé du contenu 3" descr=""/>
          <p:cNvPicPr/>
          <p:nvPr/>
        </p:nvPicPr>
        <p:blipFill>
          <a:blip r:embed="rId1"/>
          <a:stretch/>
        </p:blipFill>
        <p:spPr>
          <a:xfrm>
            <a:off x="147960" y="440280"/>
            <a:ext cx="4191120" cy="4622400"/>
          </a:xfrm>
          <a:prstGeom prst="rect">
            <a:avLst/>
          </a:prstGeom>
          <a:ln>
            <a:noFill/>
          </a:ln>
        </p:spPr>
      </p:pic>
      <p:pic>
        <p:nvPicPr>
          <p:cNvPr id="125" name="Espace réservé du contenu 8" descr=""/>
          <p:cNvPicPr/>
          <p:nvPr/>
        </p:nvPicPr>
        <p:blipFill>
          <a:blip r:embed="rId2"/>
          <a:stretch/>
        </p:blipFill>
        <p:spPr>
          <a:xfrm>
            <a:off x="4708080" y="928800"/>
            <a:ext cx="7194240" cy="3720600"/>
          </a:xfrm>
          <a:prstGeom prst="rect">
            <a:avLst/>
          </a:prstGeom>
          <a:ln>
            <a:noFill/>
          </a:ln>
        </p:spPr>
      </p:pic>
      <p:sp>
        <p:nvSpPr>
          <p:cNvPr id="126" name="CustomShape 1"/>
          <p:cNvSpPr/>
          <p:nvPr/>
        </p:nvSpPr>
        <p:spPr>
          <a:xfrm>
            <a:off x="105120" y="5200920"/>
            <a:ext cx="4234320" cy="173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Vue de la chapelle de Saint Martin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Vers 1320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Fresque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Assise, église inférieure Saint François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4949640" y="5200920"/>
            <a:ext cx="5991840" cy="173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Giotto di Bondone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Vue de la Chapelle Scrovegni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Vers 1305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Fresque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Eglise de l’Arena, Padoue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Espace réservé du contenu 5" descr=""/>
          <p:cNvPicPr/>
          <p:nvPr/>
        </p:nvPicPr>
        <p:blipFill>
          <a:blip r:embed="rId1"/>
          <a:stretch/>
        </p:blipFill>
        <p:spPr>
          <a:xfrm>
            <a:off x="486000" y="205200"/>
            <a:ext cx="5123160" cy="6446880"/>
          </a:xfrm>
          <a:prstGeom prst="rect">
            <a:avLst/>
          </a:prstGeom>
          <a:ln>
            <a:noFill/>
          </a:ln>
        </p:spPr>
      </p:pic>
      <p:sp>
        <p:nvSpPr>
          <p:cNvPr id="129" name="CustomShape 1"/>
          <p:cNvSpPr/>
          <p:nvPr/>
        </p:nvSpPr>
        <p:spPr>
          <a:xfrm>
            <a:off x="5837760" y="875160"/>
            <a:ext cx="609552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Retable de </a:t>
            </a: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Saint Louis de Toulouse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Vers 1317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Tempera sur bois, 200 x 138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Naples, Museo Nazionale di Capodimonte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Espace réservé du contenu 3" descr=""/>
          <p:cNvPicPr/>
          <p:nvPr/>
        </p:nvPicPr>
        <p:blipFill>
          <a:blip r:embed="rId1"/>
          <a:stretch/>
        </p:blipFill>
        <p:spPr>
          <a:xfrm>
            <a:off x="230760" y="248040"/>
            <a:ext cx="6727680" cy="6075000"/>
          </a:xfrm>
          <a:prstGeom prst="rect">
            <a:avLst/>
          </a:prstGeom>
          <a:ln>
            <a:noFill/>
          </a:ln>
        </p:spPr>
      </p:pic>
      <p:sp>
        <p:nvSpPr>
          <p:cNvPr id="131" name="CustomShape 1"/>
          <p:cNvSpPr/>
          <p:nvPr/>
        </p:nvSpPr>
        <p:spPr>
          <a:xfrm>
            <a:off x="6958800" y="248040"/>
            <a:ext cx="609552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Portrait équestre de Guidoriccio da Fogliano,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1328-1330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Fresque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Sienne, Palazzo Pubblico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1056600" y="24573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fr-F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L’influence de l’art français sur l’artiste</a:t>
            </a:r>
            <a:endParaRPr b="0" lang="fr-FR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ransition spd="slow">
    <p:push dir="u"/>
  </p:transition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Espace réservé du contenu 3" descr=""/>
          <p:cNvPicPr/>
          <p:nvPr/>
        </p:nvPicPr>
        <p:blipFill>
          <a:blip r:embed="rId1"/>
          <a:stretch/>
        </p:blipFill>
        <p:spPr>
          <a:xfrm>
            <a:off x="452880" y="0"/>
            <a:ext cx="4165560" cy="5167080"/>
          </a:xfrm>
          <a:prstGeom prst="rect">
            <a:avLst/>
          </a:prstGeom>
          <a:ln>
            <a:noFill/>
          </a:ln>
        </p:spPr>
      </p:pic>
      <p:pic>
        <p:nvPicPr>
          <p:cNvPr id="134" name="Image 4" descr=""/>
          <p:cNvPicPr/>
          <p:nvPr/>
        </p:nvPicPr>
        <p:blipFill>
          <a:blip r:embed="rId2"/>
          <a:stretch/>
        </p:blipFill>
        <p:spPr>
          <a:xfrm>
            <a:off x="7147800" y="-7920"/>
            <a:ext cx="4020840" cy="5167080"/>
          </a:xfrm>
          <a:prstGeom prst="rect">
            <a:avLst/>
          </a:prstGeom>
          <a:ln>
            <a:noFill/>
          </a:ln>
        </p:spPr>
      </p:pic>
      <p:sp>
        <p:nvSpPr>
          <p:cNvPr id="135" name="CustomShape 1"/>
          <p:cNvSpPr/>
          <p:nvPr/>
        </p:nvSpPr>
        <p:spPr>
          <a:xfrm>
            <a:off x="211680" y="5159520"/>
            <a:ext cx="6446880" cy="173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 Sauveur bénissant </a:t>
            </a: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(tympan) et </a:t>
            </a: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Madone d’humilité </a:t>
            </a: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(lunette)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1341.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synopie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Avignon, Palais des papes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7147800" y="5167440"/>
            <a:ext cx="609552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 Sauveur bénissant </a:t>
            </a: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(détail)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1341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synopie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Avignon, Palais des papes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Espace réservé du contenu 3" descr=""/>
          <p:cNvPicPr/>
          <p:nvPr/>
        </p:nvPicPr>
        <p:blipFill>
          <a:blip r:embed="rId1"/>
          <a:stretch/>
        </p:blipFill>
        <p:spPr>
          <a:xfrm>
            <a:off x="591840" y="504720"/>
            <a:ext cx="3979800" cy="5818320"/>
          </a:xfrm>
          <a:prstGeom prst="rect">
            <a:avLst/>
          </a:prstGeom>
          <a:ln>
            <a:noFill/>
          </a:ln>
        </p:spPr>
      </p:pic>
      <p:sp>
        <p:nvSpPr>
          <p:cNvPr id="138" name="CustomShape 1"/>
          <p:cNvSpPr/>
          <p:nvPr/>
        </p:nvSpPr>
        <p:spPr>
          <a:xfrm>
            <a:off x="4721760" y="504720"/>
            <a:ext cx="609552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 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Page titre du « Virgile » de Pétrarque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Vers 1336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Manuscrit enluminé, 29,5 x 20 cm.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Milan, Biblioteca Ambrosiana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Espace réservé du contenu 3" descr=""/>
          <p:cNvPicPr/>
          <p:nvPr/>
        </p:nvPicPr>
        <p:blipFill>
          <a:blip r:embed="rId1"/>
          <a:stretch/>
        </p:blipFill>
        <p:spPr>
          <a:xfrm>
            <a:off x="297360" y="210240"/>
            <a:ext cx="3502800" cy="5121000"/>
          </a:xfrm>
          <a:prstGeom prst="rect">
            <a:avLst/>
          </a:prstGeom>
          <a:ln>
            <a:noFill/>
          </a:ln>
        </p:spPr>
      </p:pic>
      <p:sp>
        <p:nvSpPr>
          <p:cNvPr id="140" name="CustomShape 1"/>
          <p:cNvSpPr/>
          <p:nvPr/>
        </p:nvSpPr>
        <p:spPr>
          <a:xfrm>
            <a:off x="297360" y="5380560"/>
            <a:ext cx="554508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 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Page titre du « Virgile » de Pétrarque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Vers 1336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Manuscrit enluminé, 29,5 x 20 cm.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Milan, Biblioteca Ambrosiana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1" name="Image 1" descr=""/>
          <p:cNvPicPr/>
          <p:nvPr/>
        </p:nvPicPr>
        <p:blipFill>
          <a:blip r:embed="rId2"/>
          <a:srcRect l="0" t="0" r="0" b="7868"/>
          <a:stretch/>
        </p:blipFill>
        <p:spPr>
          <a:xfrm>
            <a:off x="8636040" y="210240"/>
            <a:ext cx="3204360" cy="4919400"/>
          </a:xfrm>
          <a:prstGeom prst="rect">
            <a:avLst/>
          </a:prstGeom>
          <a:ln>
            <a:noFill/>
          </a:ln>
        </p:spPr>
      </p:pic>
      <p:sp>
        <p:nvSpPr>
          <p:cNvPr id="142" name="CustomShape 2"/>
          <p:cNvSpPr/>
          <p:nvPr/>
        </p:nvSpPr>
        <p:spPr>
          <a:xfrm>
            <a:off x="8493120" y="5148360"/>
            <a:ext cx="3347280" cy="173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Maitre Honoré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Bréviaire dit de Philippe le Bel </a:t>
            </a: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 l’</a:t>
            </a: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Onction de David et David et Golitath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Avant 1296, Enluminure, Paris, BNF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83800" y="2513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fr-F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 quoi l’œuvre de Simone Martini illustre-t-elle les arts français et siennois ? </a:t>
            </a:r>
            <a:endParaRPr b="0" lang="fr-FR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ransition spd="slow">
    <p:push dir="u"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109800" y="-6627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br/>
            <a:br/>
            <a:r>
              <a:rPr b="0" lang="fr-F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 artiste considéré comme le plus grand peintre d’après les Siennois</a:t>
            </a:r>
            <a:endParaRPr b="0" lang="fr-F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4" name="Image 5" descr=""/>
          <p:cNvPicPr/>
          <p:nvPr/>
        </p:nvPicPr>
        <p:blipFill>
          <a:blip r:embed="rId1"/>
          <a:stretch/>
        </p:blipFill>
        <p:spPr>
          <a:xfrm>
            <a:off x="2270520" y="1224360"/>
            <a:ext cx="7446600" cy="5633280"/>
          </a:xfrm>
          <a:prstGeom prst="rect">
            <a:avLst/>
          </a:prstGeom>
          <a:ln>
            <a:noFill/>
          </a:ln>
        </p:spPr>
      </p:pic>
    </p:spTree>
  </p:cSld>
  <p:transition spd="slow">
    <p:push dir="u"/>
  </p:transition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1493640" y="2483640"/>
            <a:ext cx="912852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fr-F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L’influence du maître à l’élève </a:t>
            </a:r>
            <a:endParaRPr b="0" lang="fr-FR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ransition spd="slow">
    <p:push dir="u"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Espace réservé du contenu 3" descr=""/>
          <p:cNvPicPr/>
          <p:nvPr/>
        </p:nvPicPr>
        <p:blipFill>
          <a:blip r:embed="rId1"/>
          <a:stretch/>
        </p:blipFill>
        <p:spPr>
          <a:xfrm>
            <a:off x="807840" y="122040"/>
            <a:ext cx="4968000" cy="6629040"/>
          </a:xfrm>
          <a:prstGeom prst="rect">
            <a:avLst/>
          </a:prstGeom>
          <a:ln>
            <a:noFill/>
          </a:ln>
        </p:spPr>
      </p:pic>
      <p:sp>
        <p:nvSpPr>
          <p:cNvPr id="95" name="CustomShape 1"/>
          <p:cNvSpPr/>
          <p:nvPr/>
        </p:nvSpPr>
        <p:spPr>
          <a:xfrm>
            <a:off x="6095880" y="533520"/>
            <a:ext cx="6095520" cy="191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 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Madone et enfant 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Vers 1308-1310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Tempera sur bois, 88 x 57 cm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Sienne, Pinacothèque Nationale 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(N°583) 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Espace réservé du contenu 3" descr=""/>
          <p:cNvPicPr/>
          <p:nvPr/>
        </p:nvPicPr>
        <p:blipFill>
          <a:blip r:embed="rId1"/>
          <a:stretch/>
        </p:blipFill>
        <p:spPr>
          <a:xfrm>
            <a:off x="106560" y="228600"/>
            <a:ext cx="4465080" cy="5836680"/>
          </a:xfrm>
          <a:prstGeom prst="rect">
            <a:avLst/>
          </a:prstGeom>
          <a:ln>
            <a:noFill/>
          </a:ln>
        </p:spPr>
      </p:pic>
      <p:pic>
        <p:nvPicPr>
          <p:cNvPr id="97" name="Image 5" descr=""/>
          <p:cNvPicPr/>
          <p:nvPr/>
        </p:nvPicPr>
        <p:blipFill>
          <a:blip r:embed="rId2"/>
          <a:srcRect l="4800" t="3033" r="3200" b="2737"/>
          <a:stretch/>
        </p:blipFill>
        <p:spPr>
          <a:xfrm>
            <a:off x="7985880" y="228600"/>
            <a:ext cx="4099320" cy="5836680"/>
          </a:xfrm>
          <a:prstGeom prst="rect">
            <a:avLst/>
          </a:prstGeom>
          <a:ln>
            <a:noFill/>
          </a:ln>
        </p:spPr>
      </p:pic>
      <p:sp>
        <p:nvSpPr>
          <p:cNvPr id="98" name="CustomShape 1"/>
          <p:cNvSpPr/>
          <p:nvPr/>
        </p:nvSpPr>
        <p:spPr>
          <a:xfrm>
            <a:off x="4572000" y="509760"/>
            <a:ext cx="5745240" cy="155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 </a:t>
            </a:r>
            <a:endParaRPr b="0" lang="fr-FR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fr-F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Madone et enfant </a:t>
            </a:r>
            <a:endParaRPr b="0" lang="fr-FR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Vers 1308-1310</a:t>
            </a:r>
            <a:endParaRPr b="0" lang="fr-FR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Tempera sur bois, 88 x 57 cm</a:t>
            </a:r>
            <a:endParaRPr b="0" lang="fr-FR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Sienne, Pinacothèque Nationale </a:t>
            </a:r>
            <a:endParaRPr b="0" lang="fr-FR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(N°583) </a:t>
            </a:r>
            <a:endParaRPr b="0" lang="fr-FR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4586400" y="4588200"/>
            <a:ext cx="345600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Duccio di Bueninsegna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Vierge à l’enfant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1300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Tempera sur bois, 21 x 27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New-York, Metropolitan Museum 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8655840" y="182160"/>
            <a:ext cx="6095520" cy="161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 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Maestà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1315 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Fresque, 763 x 970 cm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Sienne, Palazzo Pubblico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1" name="Espace réservé du contenu 2" descr=""/>
          <p:cNvPicPr/>
          <p:nvPr/>
        </p:nvPicPr>
        <p:blipFill>
          <a:blip r:embed="rId1"/>
          <a:stretch/>
        </p:blipFill>
        <p:spPr>
          <a:xfrm>
            <a:off x="135360" y="182160"/>
            <a:ext cx="8511480" cy="6543720"/>
          </a:xfrm>
          <a:prstGeom prst="rect">
            <a:avLst/>
          </a:prstGeom>
          <a:ln>
            <a:noFill/>
          </a:ln>
        </p:spPr>
      </p:pic>
    </p:spTree>
  </p:cSld>
  <p:transition spd="med">
    <p:pull dir="r"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Image 4" descr=""/>
          <p:cNvPicPr/>
          <p:nvPr/>
        </p:nvPicPr>
        <p:blipFill>
          <a:blip r:embed="rId1"/>
          <a:stretch/>
        </p:blipFill>
        <p:spPr>
          <a:xfrm>
            <a:off x="6355800" y="594360"/>
            <a:ext cx="5744520" cy="4526640"/>
          </a:xfrm>
          <a:prstGeom prst="rect">
            <a:avLst/>
          </a:prstGeom>
          <a:ln>
            <a:noFill/>
          </a:ln>
        </p:spPr>
      </p:pic>
      <p:sp>
        <p:nvSpPr>
          <p:cNvPr id="103" name="CustomShape 1"/>
          <p:cNvSpPr/>
          <p:nvPr/>
        </p:nvSpPr>
        <p:spPr>
          <a:xfrm>
            <a:off x="152280" y="5235480"/>
            <a:ext cx="609552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Simone Martini 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Maestà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1315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Fresque, 763 x 970 cm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Sienne, Palazzo Pubblico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6355800" y="5235480"/>
            <a:ext cx="609552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Duccio di Bueninsegna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Maestà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1308 – 1311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Tempera sur bois, 370 x 450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Sienne, Musée de l’œuvre de la cathédrale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5" name="Espace réservé du contenu 2" descr=""/>
          <p:cNvPicPr/>
          <p:nvPr/>
        </p:nvPicPr>
        <p:blipFill>
          <a:blip r:embed="rId2"/>
          <a:stretch/>
        </p:blipFill>
        <p:spPr>
          <a:xfrm>
            <a:off x="135360" y="421560"/>
            <a:ext cx="6112800" cy="4699440"/>
          </a:xfrm>
          <a:prstGeom prst="rect">
            <a:avLst/>
          </a:prstGeom>
          <a:ln>
            <a:noFill/>
          </a:ln>
        </p:spPr>
      </p:pic>
    </p:spTree>
  </p:cSld>
  <p:transition spd="med">
    <p:pull dir="r"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-1813320" y="-170496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237600" y="240120"/>
            <a:ext cx="6890400" cy="5879880"/>
          </a:xfrm>
          <a:prstGeom prst="rect">
            <a:avLst/>
          </a:prstGeom>
          <a:ln>
            <a:noFill/>
          </a:ln>
        </p:spPr>
      </p:pic>
      <p:pic>
        <p:nvPicPr>
          <p:cNvPr id="108" name="" descr=""/>
          <p:cNvPicPr/>
          <p:nvPr/>
        </p:nvPicPr>
        <p:blipFill>
          <a:blip r:embed="rId2"/>
          <a:stretch/>
        </p:blipFill>
        <p:spPr>
          <a:xfrm>
            <a:off x="237600" y="240120"/>
            <a:ext cx="7466400" cy="6371280"/>
          </a:xfrm>
          <a:prstGeom prst="rect">
            <a:avLst/>
          </a:prstGeom>
          <a:ln>
            <a:noFill/>
          </a:ln>
        </p:spPr>
      </p:pic>
      <p:sp>
        <p:nvSpPr>
          <p:cNvPr id="109" name="TextShape 2"/>
          <p:cNvSpPr txBox="1"/>
          <p:nvPr/>
        </p:nvSpPr>
        <p:spPr>
          <a:xfrm>
            <a:off x="8208000" y="360000"/>
            <a:ext cx="3456000" cy="162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Simone Martini  </a:t>
            </a: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l’Annonciation et deux Saints</a:t>
            </a: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 1333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Tempera sur bois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184 x 210 cm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 </a:t>
            </a: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Florence, les Offices 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216000" y="4960440"/>
            <a:ext cx="6095520" cy="173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 </a:t>
            </a: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Duccio di Buoninsegna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la Maestà</a:t>
            </a: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, face avant, détail :</a:t>
            </a:r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 l’Annonciation.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1308-1311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Tempera sur bois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43 x 44 cm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Londres, National Gallery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576000" y="393480"/>
            <a:ext cx="4824000" cy="466020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2"/>
          <a:stretch/>
        </p:blipFill>
        <p:spPr>
          <a:xfrm>
            <a:off x="288000" y="115200"/>
            <a:ext cx="5112000" cy="493848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3"/>
          <a:stretch/>
        </p:blipFill>
        <p:spPr>
          <a:xfrm>
            <a:off x="6081120" y="91440"/>
            <a:ext cx="5798880" cy="4948560"/>
          </a:xfrm>
          <a:prstGeom prst="rect">
            <a:avLst/>
          </a:prstGeom>
          <a:ln>
            <a:noFill/>
          </a:ln>
        </p:spPr>
      </p:pic>
      <p:sp>
        <p:nvSpPr>
          <p:cNvPr id="114" name="TextShape 2"/>
          <p:cNvSpPr txBox="1"/>
          <p:nvPr/>
        </p:nvSpPr>
        <p:spPr>
          <a:xfrm>
            <a:off x="6192000" y="5141880"/>
            <a:ext cx="5688000" cy="162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Simone Martini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i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l’Annonciation et deux Saints.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1333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 </a:t>
            </a: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Tempera sur bois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184 x 210 cm 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Florence, les Offices </a:t>
            </a:r>
            <a:endParaRPr b="1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pull dir="r"/>
  </p:transition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Application>LibreOffice/5.3.7.2$Windows_X86_64 LibreOffice_project/6b8ed514a9f8b44d37a1b96673cbbdd077e24059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2018-01-21T15:30:54Z</dcterms:created>
  <dc:creator>emma dauriac</dc:creator>
  <dc:description/>
  <dc:language>fr-FR</dc:language>
  <cp:lastModifiedBy/>
  <dcterms:modified xsi:type="dcterms:W3CDTF">2018-01-21T20:38:19Z</dcterms:modified>
  <cp:revision>14</cp:revision>
  <dc:subject/>
  <dc:title>Simone MARTINI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Grand écran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20</vt:i4>
  </property>
</Properties>
</file>